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684" r:id="rId2"/>
    <p:sldMasterId id="2147483696" r:id="rId3"/>
  </p:sldMasterIdLst>
  <p:notesMasterIdLst>
    <p:notesMasterId r:id="rId5"/>
  </p:notesMasterIdLst>
  <p:sldIdLst>
    <p:sldId id="316" r:id="rId4"/>
  </p:sldIdLst>
  <p:sldSz cx="7559675" cy="10691813"/>
  <p:notesSz cx="6797675" cy="9926638"/>
  <p:defaultTextStyle>
    <a:defPPr>
      <a:defRPr lang="nl-BE"/>
    </a:defPPr>
    <a:lvl1pPr marL="0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C74"/>
    <a:srgbClr val="FF6600"/>
    <a:srgbClr val="DA003D"/>
    <a:srgbClr val="D9D9D9"/>
    <a:srgbClr val="B3FF00"/>
    <a:srgbClr val="F7A900"/>
    <a:srgbClr val="92D04F"/>
    <a:srgbClr val="FF4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 autoAdjust="0"/>
    <p:restoredTop sz="86382"/>
  </p:normalViewPr>
  <p:slideViewPr>
    <p:cSldViewPr snapToGrid="0">
      <p:cViewPr varScale="1">
        <p:scale>
          <a:sx n="73" d="100"/>
          <a:sy n="73" d="100"/>
        </p:scale>
        <p:origin x="354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2648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Users\jjja_home\Downloads\Pertes%20de%20charge%20TOUT%2009-2018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Users\jjja_home\Downloads\Pertes%20de%20charge%20TOUT%2009-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469680787331985"/>
          <c:y val="0.22491387481393749"/>
          <c:w val="0.74142575732004112"/>
          <c:h val="0.55709436684682978"/>
        </c:manualLayout>
      </c:layout>
      <c:scatterChart>
        <c:scatterStyle val="smoothMarker"/>
        <c:varyColors val="0"/>
        <c:ser>
          <c:idx val="1"/>
          <c:order val="0"/>
          <c:spPr>
            <a:ln w="9525" cap="rnd">
              <a:solidFill>
                <a:srgbClr val="366FB4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solidFill>
                <a:srgbClr val="366FB4"/>
              </a:solidFill>
              <a:ln w="9525" cap="rnd">
                <a:solidFill>
                  <a:srgbClr val="366FB4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SI'!$D$73:$D$77</c:f>
              <c:numCache>
                <c:formatCode>General</c:formatCode>
                <c:ptCount val="5"/>
                <c:pt idx="0">
                  <c:v>500</c:v>
                </c:pt>
                <c:pt idx="1">
                  <c:v>1000</c:v>
                </c:pt>
                <c:pt idx="2">
                  <c:v>1500</c:v>
                </c:pt>
                <c:pt idx="3">
                  <c:v>2000</c:v>
                </c:pt>
                <c:pt idx="4">
                  <c:v>2500</c:v>
                </c:pt>
              </c:numCache>
            </c:numRef>
          </c:xVal>
          <c:yVal>
            <c:numRef>
              <c:f>'Daten SL &amp; SI'!$E$73:$E$77</c:f>
              <c:numCache>
                <c:formatCode>General</c:formatCode>
                <c:ptCount val="5"/>
                <c:pt idx="0">
                  <c:v>0.2</c:v>
                </c:pt>
                <c:pt idx="1">
                  <c:v>0.23</c:v>
                </c:pt>
                <c:pt idx="2">
                  <c:v>0.45</c:v>
                </c:pt>
                <c:pt idx="3">
                  <c:v>0.73</c:v>
                </c:pt>
                <c:pt idx="4">
                  <c:v>1.27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14CC-8647-9FBC-89F4B800FD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8248520"/>
        <c:axId val="438248912"/>
      </c:scatterChart>
      <c:valAx>
        <c:axId val="438248520"/>
        <c:scaling>
          <c:orientation val="minMax"/>
          <c:max val="2500"/>
          <c:min val="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8248912"/>
        <c:crosses val="autoZero"/>
        <c:crossBetween val="midCat"/>
        <c:majorUnit val="500"/>
      </c:valAx>
      <c:valAx>
        <c:axId val="438248912"/>
        <c:scaling>
          <c:orientation val="minMax"/>
          <c:max val="1.4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8248520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469680787331985"/>
          <c:y val="0.22491387481393749"/>
          <c:w val="0.74142575732004112"/>
          <c:h val="0.55709436684682978"/>
        </c:manualLayout>
      </c:layout>
      <c:scatterChart>
        <c:scatterStyle val="smoothMarker"/>
        <c:varyColors val="0"/>
        <c:ser>
          <c:idx val="1"/>
          <c:order val="0"/>
          <c:spPr>
            <a:ln w="9525" cap="rnd">
              <a:solidFill>
                <a:srgbClr val="366FB4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solidFill>
                <a:srgbClr val="366FB4"/>
              </a:solidFill>
              <a:ln w="9525" cap="rnd">
                <a:solidFill>
                  <a:srgbClr val="366FB4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SI'!$A$73:$A$77</c:f>
              <c:numCache>
                <c:formatCode>General</c:formatCode>
                <c:ptCount val="5"/>
                <c:pt idx="0">
                  <c:v>500</c:v>
                </c:pt>
                <c:pt idx="1">
                  <c:v>1000</c:v>
                </c:pt>
                <c:pt idx="2">
                  <c:v>1500</c:v>
                </c:pt>
                <c:pt idx="3">
                  <c:v>2000</c:v>
                </c:pt>
                <c:pt idx="4">
                  <c:v>2500</c:v>
                </c:pt>
              </c:numCache>
            </c:numRef>
          </c:xVal>
          <c:yVal>
            <c:numRef>
              <c:f>'Daten SL &amp; SI'!$B$73:$B$77</c:f>
              <c:numCache>
                <c:formatCode>General</c:formatCode>
                <c:ptCount val="5"/>
                <c:pt idx="0">
                  <c:v>0.21</c:v>
                </c:pt>
                <c:pt idx="1">
                  <c:v>0.25</c:v>
                </c:pt>
                <c:pt idx="2">
                  <c:v>0.47</c:v>
                </c:pt>
                <c:pt idx="3">
                  <c:v>0.75</c:v>
                </c:pt>
                <c:pt idx="4">
                  <c:v>1.3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09B9-F642-8C94-C95236FC91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8252440"/>
        <c:axId val="438253616"/>
      </c:scatterChart>
      <c:valAx>
        <c:axId val="438252440"/>
        <c:scaling>
          <c:orientation val="minMax"/>
          <c:max val="2500"/>
          <c:min val="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8253616"/>
        <c:crosses val="autoZero"/>
        <c:crossBetween val="midCat"/>
        <c:majorUnit val="500"/>
      </c:valAx>
      <c:valAx>
        <c:axId val="438253616"/>
        <c:scaling>
          <c:orientation val="minMax"/>
          <c:max val="1.4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8252440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r">
              <a:defRPr sz="1300"/>
            </a:lvl1pPr>
          </a:lstStyle>
          <a:p>
            <a:fld id="{32CFB9A6-07D8-654B-9ACE-2FE734E169D7}" type="datetimeFigureOut">
              <a:rPr lang="nl-NL" smtClean="0"/>
              <a:t>26-3-2020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32" tIns="47766" rIns="95532" bIns="47766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5532" tIns="47766" rIns="95532" bIns="47766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1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r">
              <a:defRPr sz="1300"/>
            </a:lvl1pPr>
          </a:lstStyle>
          <a:p>
            <a:fld id="{A1BC2769-C6CC-064A-AEF5-D183B71B235F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6020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214563" y="1241425"/>
            <a:ext cx="2368550" cy="33480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BC2769-C6CC-064A-AEF5-D183B71B235F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6703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90517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43081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08306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34995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7EA2-4382-430A-BA5B-178CD4805B9C}" type="datetime1">
              <a:rPr lang="nl-BE" smtClean="0"/>
              <a:t>26/03/2020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03696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ADBE-7529-4DEB-A967-7105F1F7F03F}" type="datetime1">
              <a:rPr lang="nl-BE" smtClean="0"/>
              <a:t>26/03/2020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66981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9E091-DA11-4CB1-A256-D86D9EFAC6D4}" type="datetime1">
              <a:rPr lang="nl-BE" smtClean="0"/>
              <a:t>26/03/2020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89280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B5DD-5319-4872-8BF4-359BA7DC233D}" type="datetime1">
              <a:rPr lang="nl-BE" smtClean="0"/>
              <a:t>26/03/2020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023094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AE1F-98FC-4E5A-924E-682844212BB2}" type="datetime1">
              <a:rPr lang="nl-BE" smtClean="0"/>
              <a:t>26/03/2020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186658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7CA2-EFE2-42C1-9FDE-2B3362CD273C}" type="datetime1">
              <a:rPr lang="nl-BE" smtClean="0"/>
              <a:t>26/03/2020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77232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15BA-CE5D-45CB-9D46-D9B7A3A79E4F}" type="datetime1">
              <a:rPr lang="nl-BE" smtClean="0"/>
              <a:t>26/03/2020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2826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295515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E748-D692-44D4-8262-5EDAA4215143}" type="datetime1">
              <a:rPr lang="nl-BE" smtClean="0"/>
              <a:t>26/03/2020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414271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8FDB-C3E2-4441-931E-E28BA2102AC2}" type="datetime1">
              <a:rPr lang="nl-BE" smtClean="0"/>
              <a:t>26/03/2020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43231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1FA3-C990-48F4-9E4F-BF98A64677B2}" type="datetime1">
              <a:rPr lang="nl-BE" smtClean="0"/>
              <a:t>26/03/2020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6305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16B2-FB18-454C-9B13-17EEE11FC3B3}" type="datetime1">
              <a:rPr lang="nl-BE" smtClean="0"/>
              <a:t>26/03/2020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075720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498350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75641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11862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941668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840732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2124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750191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615935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81205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664041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245364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19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92228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41385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0571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3944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6429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0780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2203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B759F-B43B-4932-B846-36CF99D89090}" type="datetime1">
              <a:rPr lang="nl-BE" smtClean="0"/>
              <a:t>26/03/2020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9032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459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tiff"/><Relationship Id="rId5" Type="http://schemas.openxmlformats.org/officeDocument/2006/relationships/image" Target="../media/image1.jpeg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Diagramm 5">
            <a:extLst>
              <a:ext uri="{FF2B5EF4-FFF2-40B4-BE49-F238E27FC236}">
                <a16:creationId xmlns="" xmlns:a16="http://schemas.microsoft.com/office/drawing/2014/main" id="{00000000-0008-0000-13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0962799"/>
              </p:ext>
            </p:extLst>
          </p:nvPr>
        </p:nvGraphicFramePr>
        <p:xfrm>
          <a:off x="3893358" y="1991407"/>
          <a:ext cx="2897485" cy="1905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0" name="Diagramm 5">
            <a:extLst>
              <a:ext uri="{FF2B5EF4-FFF2-40B4-BE49-F238E27FC236}">
                <a16:creationId xmlns="" xmlns:a16="http://schemas.microsoft.com/office/drawing/2014/main" id="{00000000-0008-0000-13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4219000"/>
              </p:ext>
            </p:extLst>
          </p:nvPr>
        </p:nvGraphicFramePr>
        <p:xfrm>
          <a:off x="912168" y="1996381"/>
          <a:ext cx="2843791" cy="18799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98" y="962909"/>
            <a:ext cx="1911071" cy="519174"/>
          </a:xfrm>
          <a:prstGeom prst="rect">
            <a:avLst/>
          </a:prstGeom>
        </p:spPr>
      </p:pic>
      <p:sp>
        <p:nvSpPr>
          <p:cNvPr id="9" name="Rechthoek 14">
            <a:extLst>
              <a:ext uri="{FF2B5EF4-FFF2-40B4-BE49-F238E27FC236}">
                <a16:creationId xmlns="" xmlns:a16="http://schemas.microsoft.com/office/drawing/2014/main" id="{E37F7F22-1163-A549-854F-03BD9474AAA1}"/>
              </a:ext>
            </a:extLst>
          </p:cNvPr>
          <p:cNvSpPr/>
          <p:nvPr/>
        </p:nvSpPr>
        <p:spPr>
          <a:xfrm>
            <a:off x="2646058" y="959933"/>
            <a:ext cx="4261630" cy="519174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3124" dirty="0">
                <a:latin typeface="Klavika Lt" panose="02000000000000000000" pitchFamily="50" charset="0"/>
              </a:rPr>
              <a:t>SL240TE-CTN</a:t>
            </a:r>
            <a:endParaRPr lang="nl-NL" sz="1562" dirty="0">
              <a:latin typeface="Klavika Lt" panose="02000000000000000000" pitchFamily="50" charset="0"/>
            </a:endParaRPr>
          </a:p>
        </p:txBody>
      </p:sp>
      <p:sp>
        <p:nvSpPr>
          <p:cNvPr id="6" name="Rechthoek 5">
            <a:extLst>
              <a:ext uri="{FF2B5EF4-FFF2-40B4-BE49-F238E27FC236}">
                <a16:creationId xmlns="" xmlns:a16="http://schemas.microsoft.com/office/drawing/2014/main" id="{81115868-34EE-7E46-9426-192C737AFE4D}"/>
              </a:ext>
            </a:extLst>
          </p:cNvPr>
          <p:cNvSpPr/>
          <p:nvPr/>
        </p:nvSpPr>
        <p:spPr>
          <a:xfrm>
            <a:off x="749930" y="2326786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4" name="Rechthoek 13">
            <a:extLst>
              <a:ext uri="{FF2B5EF4-FFF2-40B4-BE49-F238E27FC236}">
                <a16:creationId xmlns="" xmlns:a16="http://schemas.microsoft.com/office/drawing/2014/main" id="{E918EAC2-3370-9447-975D-BF9E9300D1D2}"/>
              </a:ext>
            </a:extLst>
          </p:cNvPr>
          <p:cNvSpPr/>
          <p:nvPr/>
        </p:nvSpPr>
        <p:spPr>
          <a:xfrm>
            <a:off x="3842454" y="2326786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26" name="Rechthoekige driehoek 25">
            <a:extLst>
              <a:ext uri="{FF2B5EF4-FFF2-40B4-BE49-F238E27FC236}">
                <a16:creationId xmlns="" xmlns:a16="http://schemas.microsoft.com/office/drawing/2014/main" id="{20223AAC-965D-EB43-B0D7-DBCDDB579D73}"/>
              </a:ext>
            </a:extLst>
          </p:cNvPr>
          <p:cNvSpPr/>
          <p:nvPr/>
        </p:nvSpPr>
        <p:spPr>
          <a:xfrm>
            <a:off x="3850418" y="3429529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25" name="Rechthoekige driehoek 24">
            <a:extLst>
              <a:ext uri="{FF2B5EF4-FFF2-40B4-BE49-F238E27FC236}">
                <a16:creationId xmlns="" xmlns:a16="http://schemas.microsoft.com/office/drawing/2014/main" id="{6E66F445-DC8B-6B4E-AA3E-2D8161BC2AC8}"/>
              </a:ext>
            </a:extLst>
          </p:cNvPr>
          <p:cNvSpPr/>
          <p:nvPr/>
        </p:nvSpPr>
        <p:spPr>
          <a:xfrm>
            <a:off x="759007" y="3428814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37" name="Tekstvak 36">
            <a:extLst>
              <a:ext uri="{FF2B5EF4-FFF2-40B4-BE49-F238E27FC236}">
                <a16:creationId xmlns="" xmlns:a16="http://schemas.microsoft.com/office/drawing/2014/main" id="{78168E8F-B2E0-3A42-9A1D-71394A4BDB8D}"/>
              </a:ext>
            </a:extLst>
          </p:cNvPr>
          <p:cNvSpPr txBox="1"/>
          <p:nvPr/>
        </p:nvSpPr>
        <p:spPr>
          <a:xfrm>
            <a:off x="599805" y="1677948"/>
            <a:ext cx="6303796" cy="573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62" dirty="0">
                <a:latin typeface="Klavika Lt" panose="02000000000000000000" pitchFamily="50" charset="0"/>
              </a:rPr>
              <a:t>Perte de charge</a:t>
            </a:r>
            <a:r>
              <a:rPr lang="nl-BE" sz="1562" dirty="0">
                <a:latin typeface="Klavika Lt" panose="02000000000000000000" pitchFamily="50" charset="0"/>
              </a:rPr>
              <a:t> - drukverlies - </a:t>
            </a:r>
            <a:r>
              <a:rPr lang="nl-BE" sz="1562" dirty="0" err="1">
                <a:latin typeface="Klavika Lt" panose="02000000000000000000" pitchFamily="50" charset="0"/>
              </a:rPr>
              <a:t>Druckverlust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en-IE" sz="1562" dirty="0">
                <a:latin typeface="Klavika Lt" panose="02000000000000000000" pitchFamily="50" charset="0"/>
              </a:rPr>
              <a:t>pressure drop </a:t>
            </a:r>
            <a:r>
              <a:rPr lang="nl-BE" sz="1562" dirty="0">
                <a:latin typeface="Klavika Lt" panose="02000000000000000000" pitchFamily="50" charset="0"/>
              </a:rPr>
              <a:t>-</a:t>
            </a:r>
          </a:p>
          <a:p>
            <a:pPr algn="ctr"/>
            <a:r>
              <a:rPr lang="es-ES" sz="1562" dirty="0">
                <a:latin typeface="Klavika Lt" panose="02000000000000000000" pitchFamily="50" charset="0"/>
              </a:rPr>
              <a:t>pérdida de carga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pl-PL" sz="1562" dirty="0">
                <a:latin typeface="Klavika Lt" panose="02000000000000000000" pitchFamily="50" charset="0"/>
              </a:rPr>
              <a:t>spadek ciśnienia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ru-RU" sz="1562" dirty="0"/>
              <a:t>Потеря давления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pt-PT" sz="1562" dirty="0">
                <a:latin typeface="Klavika Lt" panose="02000000000000000000" pitchFamily="50" charset="0"/>
              </a:rPr>
              <a:t>perda de carga</a:t>
            </a:r>
            <a:endParaRPr lang="nl-BE" sz="1562" dirty="0">
              <a:latin typeface="Klavika Lt" panose="02000000000000000000" pitchFamily="50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8769" y="3686996"/>
            <a:ext cx="43473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3/4”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809392" y="3683339"/>
            <a:ext cx="309700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1”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3431871" y="273795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038229" y="368228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0" name="TextBox 59"/>
          <p:cNvSpPr txBox="1"/>
          <p:nvPr/>
        </p:nvSpPr>
        <p:spPr>
          <a:xfrm rot="16200000">
            <a:off x="338383" y="2737231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944743" y="3681569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48" name="TextBox 60">
            <a:extLst>
              <a:ext uri="{FF2B5EF4-FFF2-40B4-BE49-F238E27FC236}">
                <a16:creationId xmlns="" xmlns:a16="http://schemas.microsoft.com/office/drawing/2014/main" id="{D8F1FE94-04AD-6E46-B20E-8B569B711589}"/>
              </a:ext>
            </a:extLst>
          </p:cNvPr>
          <p:cNvSpPr txBox="1"/>
          <p:nvPr/>
        </p:nvSpPr>
        <p:spPr>
          <a:xfrm>
            <a:off x="5899153" y="3682526"/>
            <a:ext cx="938077" cy="225896"/>
          </a:xfrm>
          <a:prstGeom prst="rect">
            <a:avLst/>
          </a:prstGeom>
          <a:solidFill>
            <a:srgbClr val="FF6600"/>
          </a:solidFill>
        </p:spPr>
        <p:txBody>
          <a:bodyPr wrap="none" rtlCol="0">
            <a:spAutoFit/>
          </a:bodyPr>
          <a:lstStyle/>
          <a:p>
            <a:r>
              <a:rPr lang="nl-BE" sz="868" dirty="0">
                <a:solidFill>
                  <a:schemeClr val="bg1"/>
                </a:solidFill>
              </a:rPr>
              <a:t>activated carbon</a:t>
            </a:r>
          </a:p>
        </p:txBody>
      </p:sp>
      <p:sp>
        <p:nvSpPr>
          <p:cNvPr id="49" name="TextBox 60">
            <a:extLst>
              <a:ext uri="{FF2B5EF4-FFF2-40B4-BE49-F238E27FC236}">
                <a16:creationId xmlns="" xmlns:a16="http://schemas.microsoft.com/office/drawing/2014/main" id="{A4620EBF-2172-2241-93BB-F8D6752FE595}"/>
              </a:ext>
            </a:extLst>
          </p:cNvPr>
          <p:cNvSpPr txBox="1"/>
          <p:nvPr/>
        </p:nvSpPr>
        <p:spPr>
          <a:xfrm>
            <a:off x="2800977" y="3682529"/>
            <a:ext cx="938077" cy="225896"/>
          </a:xfrm>
          <a:prstGeom prst="rect">
            <a:avLst/>
          </a:prstGeom>
          <a:solidFill>
            <a:srgbClr val="FF6600"/>
          </a:solidFill>
        </p:spPr>
        <p:txBody>
          <a:bodyPr wrap="none" rtlCol="0">
            <a:spAutoFit/>
          </a:bodyPr>
          <a:lstStyle/>
          <a:p>
            <a:r>
              <a:rPr lang="nl-BE" sz="868" dirty="0">
                <a:solidFill>
                  <a:schemeClr val="bg1"/>
                </a:solidFill>
              </a:rPr>
              <a:t>activated carbon</a:t>
            </a:r>
          </a:p>
        </p:txBody>
      </p:sp>
      <p:pic>
        <p:nvPicPr>
          <p:cNvPr id="21" name="Image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49" y="9309509"/>
            <a:ext cx="1312420" cy="499645"/>
          </a:xfrm>
          <a:prstGeom prst="rect">
            <a:avLst/>
          </a:prstGeom>
        </p:spPr>
      </p:pic>
      <p:sp>
        <p:nvSpPr>
          <p:cNvPr id="23" name="Textfeld 14"/>
          <p:cNvSpPr txBox="1"/>
          <p:nvPr/>
        </p:nvSpPr>
        <p:spPr>
          <a:xfrm>
            <a:off x="2421459" y="9399092"/>
            <a:ext cx="4638192" cy="332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8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Hochstrasse</a:t>
            </a:r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 104d          	Tel. +32(0)87 59 83 30	www.cintropur.com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  <a:p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B-4700 Eupen		Fax +32(0)87 59 84 40	info@cintropur.com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1</a:t>
            </a:fld>
            <a:endParaRPr lang="nl-BE"/>
          </a:p>
        </p:txBody>
      </p:sp>
      <p:sp>
        <p:nvSpPr>
          <p:cNvPr id="27" name="ZoneTexte 26"/>
          <p:cNvSpPr txBox="1"/>
          <p:nvPr/>
        </p:nvSpPr>
        <p:spPr>
          <a:xfrm>
            <a:off x="5977118" y="9198795"/>
            <a:ext cx="833883" cy="2124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81" dirty="0">
                <a:latin typeface="Klavika Lt" panose="02000000000000000000" pitchFamily="50" charset="0"/>
              </a:rPr>
              <a:t>Version </a:t>
            </a:r>
            <a:r>
              <a:rPr lang="fr-BE" sz="781" dirty="0" smtClean="0">
                <a:latin typeface="Klavika Lt" panose="02000000000000000000" pitchFamily="50" charset="0"/>
              </a:rPr>
              <a:t>01.2020</a:t>
            </a:r>
            <a:endParaRPr lang="fr-BE" sz="781" dirty="0">
              <a:latin typeface="Klavika L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53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5719</TotalTime>
  <Words>57</Words>
  <Application>Microsoft Office PowerPoint</Application>
  <PresentationFormat>Personnalisé</PresentationFormat>
  <Paragraphs>16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Klavika</vt:lpstr>
      <vt:lpstr>Klavika Lt</vt:lpstr>
      <vt:lpstr>1_Conception personnalisée</vt:lpstr>
      <vt:lpstr>Office Theme</vt:lpstr>
      <vt:lpstr>Conception personnalisée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den Bruele Jo</dc:creator>
  <cp:lastModifiedBy>Germain Christine</cp:lastModifiedBy>
  <cp:revision>295</cp:revision>
  <cp:lastPrinted>2020-01-07T11:18:14Z</cp:lastPrinted>
  <dcterms:created xsi:type="dcterms:W3CDTF">2017-10-18T16:41:41Z</dcterms:created>
  <dcterms:modified xsi:type="dcterms:W3CDTF">2020-03-26T08:20:43Z</dcterms:modified>
</cp:coreProperties>
</file>