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684" r:id="rId2"/>
    <p:sldMasterId id="2147483696" r:id="rId3"/>
  </p:sldMasterIdLst>
  <p:notesMasterIdLst>
    <p:notesMasterId r:id="rId5"/>
  </p:notesMasterIdLst>
  <p:sldIdLst>
    <p:sldId id="313" r:id="rId4"/>
  </p:sldIdLst>
  <p:sldSz cx="7559675" cy="10691813"/>
  <p:notesSz cx="6797675" cy="9926638"/>
  <p:defaultTextStyle>
    <a:defPPr>
      <a:defRPr lang="nl-BE"/>
    </a:defPPr>
    <a:lvl1pPr marL="0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C74"/>
    <a:srgbClr val="FF6600"/>
    <a:srgbClr val="DA003D"/>
    <a:srgbClr val="D9D9D9"/>
    <a:srgbClr val="B3FF00"/>
    <a:srgbClr val="F7A900"/>
    <a:srgbClr val="92D04F"/>
    <a:srgbClr val="FF4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 autoAdjust="0"/>
    <p:restoredTop sz="86382"/>
  </p:normalViewPr>
  <p:slideViewPr>
    <p:cSldViewPr snapToGrid="0">
      <p:cViewPr varScale="1">
        <p:scale>
          <a:sx n="73" d="100"/>
          <a:sy n="73" d="100"/>
        </p:scale>
        <p:origin x="354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9" d="100"/>
          <a:sy n="89" d="100"/>
        </p:scale>
        <p:origin x="2648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Users\jjja_home\Downloads\Pertes%20de%20charge%20TOUT%2009-2018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Users\jjja_home\Downloads\Pertes%20de%20charge%20TOUT%2009-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SI'!$C$37:$C$42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SI'!$D$37:$D$42</c:f>
              <c:numCache>
                <c:formatCode>0.00</c:formatCode>
                <c:ptCount val="6"/>
                <c:pt idx="0" formatCode="General">
                  <c:v>0.11</c:v>
                </c:pt>
                <c:pt idx="1">
                  <c:v>0.2</c:v>
                </c:pt>
                <c:pt idx="2">
                  <c:v>0.35</c:v>
                </c:pt>
                <c:pt idx="3">
                  <c:v>0.52</c:v>
                </c:pt>
                <c:pt idx="4">
                  <c:v>0.76</c:v>
                </c:pt>
                <c:pt idx="5">
                  <c:v>1.05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152-AB4B-8F8E-74D9DFB47B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617328"/>
        <c:axId val="436624384"/>
      </c:scatterChart>
      <c:valAx>
        <c:axId val="436617328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4384"/>
        <c:crosses val="autoZero"/>
        <c:crossBetween val="midCat"/>
        <c:majorUnit val="1000"/>
      </c:valAx>
      <c:valAx>
        <c:axId val="43662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1732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SI'!$E$37:$E$42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SI'!$F$37:$F$42</c:f>
              <c:numCache>
                <c:formatCode>0.00</c:formatCode>
                <c:ptCount val="6"/>
                <c:pt idx="0" formatCode="General">
                  <c:v>0.1</c:v>
                </c:pt>
                <c:pt idx="1">
                  <c:v>0.19</c:v>
                </c:pt>
                <c:pt idx="2">
                  <c:v>0.32</c:v>
                </c:pt>
                <c:pt idx="3">
                  <c:v>0.5</c:v>
                </c:pt>
                <c:pt idx="4">
                  <c:v>0.75</c:v>
                </c:pt>
                <c:pt idx="5">
                  <c:v>1.04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B603-CD4C-8F04-FB4D32089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627912"/>
        <c:axId val="436625952"/>
      </c:scatterChart>
      <c:valAx>
        <c:axId val="436627912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5952"/>
        <c:crosses val="autoZero"/>
        <c:crossBetween val="midCat"/>
        <c:majorUnit val="1000"/>
      </c:valAx>
      <c:valAx>
        <c:axId val="436625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791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SI'!$G$37:$G$42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SI'!$H$37:$H$42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0.13</c:v>
                </c:pt>
                <c:pt idx="2">
                  <c:v>0.22</c:v>
                </c:pt>
                <c:pt idx="3">
                  <c:v>0.44</c:v>
                </c:pt>
                <c:pt idx="4">
                  <c:v>0.68</c:v>
                </c:pt>
                <c:pt idx="5">
                  <c:v>0.94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CFE4-F941-9A48-72FFC58A8E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622032"/>
        <c:axId val="436622424"/>
      </c:scatterChart>
      <c:valAx>
        <c:axId val="436622032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2424"/>
        <c:crosses val="autoZero"/>
        <c:crossBetween val="midCat"/>
        <c:majorUnit val="1000"/>
      </c:valAx>
      <c:valAx>
        <c:axId val="436622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203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1"/>
          <c:order val="0"/>
          <c:spPr>
            <a:ln w="95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2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SI'!$I$37:$I$42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SI'!$J$37:$J$42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0.14000000000000001</c:v>
                </c:pt>
                <c:pt idx="2">
                  <c:v>0.22</c:v>
                </c:pt>
                <c:pt idx="3">
                  <c:v>0.44</c:v>
                </c:pt>
                <c:pt idx="4">
                  <c:v>0.68</c:v>
                </c:pt>
                <c:pt idx="5">
                  <c:v>0.94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62FE-C345-BC2A-4A4598297011}"/>
            </c:ext>
          </c:extLst>
        </c:ser>
        <c:ser>
          <c:idx val="0"/>
          <c:order val="1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SI'!$I$37:$I$42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SI'!$J$37:$J$42</c:f>
              <c:numCache>
                <c:formatCode>0.00</c:formatCode>
                <c:ptCount val="6"/>
                <c:pt idx="0" formatCode="General">
                  <c:v>0.09</c:v>
                </c:pt>
                <c:pt idx="1">
                  <c:v>0.14000000000000001</c:v>
                </c:pt>
                <c:pt idx="2">
                  <c:v>0.22</c:v>
                </c:pt>
                <c:pt idx="3">
                  <c:v>0.44</c:v>
                </c:pt>
                <c:pt idx="4">
                  <c:v>0.68</c:v>
                </c:pt>
                <c:pt idx="5">
                  <c:v>0.94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2FE-C345-BC2A-4A4598297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629480"/>
        <c:axId val="436617720"/>
      </c:scatterChart>
      <c:valAx>
        <c:axId val="436629480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17720"/>
        <c:crosses val="autoZero"/>
        <c:crossBetween val="midCat"/>
        <c:majorUnit val="1000"/>
      </c:valAx>
      <c:valAx>
        <c:axId val="436617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2948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617045453069747"/>
          <c:y val="0.23214326196857904"/>
          <c:w val="0.73936266227905567"/>
          <c:h val="0.54285808952652326"/>
        </c:manualLayout>
      </c:layout>
      <c:scatterChart>
        <c:scatterStyle val="smoothMarker"/>
        <c:varyColors val="0"/>
        <c:ser>
          <c:idx val="0"/>
          <c:order val="0"/>
          <c:spPr>
            <a:ln w="95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circle"/>
            <c:size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rnd">
                <a:solidFill>
                  <a:schemeClr val="accent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xVal>
            <c:numRef>
              <c:f>'Daten SL &amp; SI'!$K$37:$K$42</c:f>
              <c:numCache>
                <c:formatCode>General</c:formatCode>
                <c:ptCount val="6"/>
                <c:pt idx="0">
                  <c:v>1500</c:v>
                </c:pt>
                <c:pt idx="1">
                  <c:v>2500</c:v>
                </c:pt>
                <c:pt idx="2">
                  <c:v>3500</c:v>
                </c:pt>
                <c:pt idx="3">
                  <c:v>4500</c:v>
                </c:pt>
                <c:pt idx="4">
                  <c:v>5500</c:v>
                </c:pt>
                <c:pt idx="5">
                  <c:v>6500</c:v>
                </c:pt>
              </c:numCache>
            </c:numRef>
          </c:xVal>
          <c:yVal>
            <c:numRef>
              <c:f>'Daten SL &amp; SI'!$L$37:$L$42</c:f>
              <c:numCache>
                <c:formatCode>General</c:formatCode>
                <c:ptCount val="6"/>
                <c:pt idx="0">
                  <c:v>0.09</c:v>
                </c:pt>
                <c:pt idx="1">
                  <c:v>0.14000000000000001</c:v>
                </c:pt>
                <c:pt idx="2">
                  <c:v>0.21</c:v>
                </c:pt>
                <c:pt idx="3">
                  <c:v>0.44</c:v>
                </c:pt>
                <c:pt idx="4">
                  <c:v>0.67</c:v>
                </c:pt>
                <c:pt idx="5">
                  <c:v>0.91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7739-AB42-A816-69C8A8EC2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6618504"/>
        <c:axId val="436618896"/>
      </c:scatterChart>
      <c:valAx>
        <c:axId val="436618504"/>
        <c:scaling>
          <c:orientation val="minMax"/>
          <c:max val="6500"/>
          <c:min val="15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18896"/>
        <c:crosses val="autoZero"/>
        <c:crossBetween val="midCat"/>
        <c:majorUnit val="1000"/>
      </c:valAx>
      <c:valAx>
        <c:axId val="436618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36618504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8056"/>
          </a:xfrm>
          <a:prstGeom prst="rect">
            <a:avLst/>
          </a:prstGeom>
        </p:spPr>
        <p:txBody>
          <a:bodyPr vert="horz" lIns="95532" tIns="47766" rIns="95532" bIns="47766" rtlCol="0"/>
          <a:lstStyle>
            <a:lvl1pPr algn="r">
              <a:defRPr sz="1300"/>
            </a:lvl1pPr>
          </a:lstStyle>
          <a:p>
            <a:fld id="{32CFB9A6-07D8-654B-9ACE-2FE734E169D7}" type="datetimeFigureOut">
              <a:rPr lang="nl-NL" smtClean="0"/>
              <a:t>25-3-2020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68550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2" tIns="47766" rIns="95532" bIns="47766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5532" tIns="47766" rIns="95532" bIns="47766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l">
              <a:defRPr sz="13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4" y="9428588"/>
            <a:ext cx="2945660" cy="498055"/>
          </a:xfrm>
          <a:prstGeom prst="rect">
            <a:avLst/>
          </a:prstGeom>
        </p:spPr>
        <p:txBody>
          <a:bodyPr vert="horz" lIns="95532" tIns="47766" rIns="95532" bIns="47766" rtlCol="0" anchor="b"/>
          <a:lstStyle>
            <a:lvl1pPr algn="r">
              <a:defRPr sz="1300"/>
            </a:lvl1pPr>
          </a:lstStyle>
          <a:p>
            <a:fld id="{A1BC2769-C6CC-064A-AEF5-D183B71B235F}" type="slidenum">
              <a:rPr lang="nl-NL" smtClean="0"/>
              <a:t>‹N°›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6020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1pPr>
    <a:lvl2pPr marL="457164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2pPr>
    <a:lvl3pPr marL="91432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3pPr>
    <a:lvl4pPr marL="1371491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4pPr>
    <a:lvl5pPr marL="1828653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5pPr>
    <a:lvl6pPr marL="2285817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6pPr>
    <a:lvl7pPr marL="2742979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7pPr>
    <a:lvl8pPr marL="3200142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8pPr>
    <a:lvl9pPr marL="3657306" algn="l" defTabSz="914326" rtl="0" eaLnBrk="1" latinLnBrk="0" hangingPunct="1">
      <a:defRPr sz="11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214563" y="1241425"/>
            <a:ext cx="2368550" cy="334803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BC2769-C6CC-064A-AEF5-D183B71B235F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4325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90517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3081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0830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3499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47EA2-4382-430A-BA5B-178CD4805B9C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03696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BADBE-7529-4DEB-A967-7105F1F7F03F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6981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9E091-DA11-4CB1-A256-D86D9EFAC6D4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89280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B5DD-5319-4872-8BF4-359BA7DC233D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02309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6AE1F-98FC-4E5A-924E-682844212BB2}" type="datetime1">
              <a:rPr lang="nl-BE" smtClean="0"/>
              <a:t>25/03/2020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186658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7CA2-EFE2-42C1-9FDE-2B3362CD273C}" type="datetime1">
              <a:rPr lang="nl-BE" smtClean="0"/>
              <a:t>25/03/2020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7232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15BA-CE5D-45CB-9D46-D9B7A3A79E4F}" type="datetime1">
              <a:rPr lang="nl-BE" smtClean="0"/>
              <a:t>25/03/2020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2826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95515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E748-D692-44D4-8262-5EDAA4215143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14271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8FDB-C3E2-4441-931E-E28BA2102AC2}" type="datetime1">
              <a:rPr lang="nl-BE" smtClean="0"/>
              <a:t>25/03/2020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3231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21FA3-C990-48F4-9E4F-BF98A64677B2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6305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16B2-FB18-454C-9B13-17EEE11FC3B3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75720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498350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75641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1862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941668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840732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21249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750191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615935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812058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64041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245364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7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2228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38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0571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3944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3642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7804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DD56-FFD7-43CC-8007-D1E763367F9A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8360E-CAA4-48C5-954B-BDEFBF37199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22039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B759F-B43B-4932-B846-36CF99D89090}" type="datetime1">
              <a:rPr lang="nl-BE" smtClean="0"/>
              <a:t>25/03/2020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DDF9-9CFF-4491-AAB5-C71104CB3D49}" type="slidenum">
              <a:rPr lang="nl-BE" smtClean="0"/>
              <a:t>‹N°›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9032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4E8DA-2AD3-41B3-A3F6-0A9122C48C3D}" type="datetimeFigureOut">
              <a:rPr lang="fr-BE" smtClean="0"/>
              <a:t>25/03/20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E6EA1-E69C-4163-A3C2-48BB5F7D3D43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459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1.jpeg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98" y="962909"/>
            <a:ext cx="1911071" cy="519174"/>
          </a:xfrm>
          <a:prstGeom prst="rect">
            <a:avLst/>
          </a:prstGeom>
        </p:spPr>
      </p:pic>
      <p:sp>
        <p:nvSpPr>
          <p:cNvPr id="9" name="Rechthoek 14">
            <a:extLst>
              <a:ext uri="{FF2B5EF4-FFF2-40B4-BE49-F238E27FC236}">
                <a16:creationId xmlns="" xmlns:a16="http://schemas.microsoft.com/office/drawing/2014/main" id="{E37F7F22-1163-A549-854F-03BD9474AAA1}"/>
              </a:ext>
            </a:extLst>
          </p:cNvPr>
          <p:cNvSpPr/>
          <p:nvPr/>
        </p:nvSpPr>
        <p:spPr>
          <a:xfrm>
            <a:off x="2646058" y="959933"/>
            <a:ext cx="4261630" cy="519174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3124" dirty="0">
                <a:latin typeface="Klavika Lt" panose="02000000000000000000" pitchFamily="50" charset="0"/>
              </a:rPr>
              <a:t>SL160 3/4”</a:t>
            </a:r>
            <a:endParaRPr lang="nl-NL" sz="1562" dirty="0">
              <a:latin typeface="Klavika Lt" panose="02000000000000000000" pitchFamily="50" charset="0"/>
            </a:endParaRPr>
          </a:p>
        </p:txBody>
      </p:sp>
      <p:sp>
        <p:nvSpPr>
          <p:cNvPr id="14" name="Rechthoek 13">
            <a:extLst>
              <a:ext uri="{FF2B5EF4-FFF2-40B4-BE49-F238E27FC236}">
                <a16:creationId xmlns="" xmlns:a16="http://schemas.microsoft.com/office/drawing/2014/main" id="{E918EAC2-3370-9447-975D-BF9E9300D1D2}"/>
              </a:ext>
            </a:extLst>
          </p:cNvPr>
          <p:cNvSpPr/>
          <p:nvPr/>
        </p:nvSpPr>
        <p:spPr>
          <a:xfrm>
            <a:off x="3842454" y="2326786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5" name="Rechthoek 14">
            <a:extLst>
              <a:ext uri="{FF2B5EF4-FFF2-40B4-BE49-F238E27FC236}">
                <a16:creationId xmlns="" xmlns:a16="http://schemas.microsoft.com/office/drawing/2014/main" id="{34EE8F4A-6BE1-1249-8671-167D2D42A9F3}"/>
              </a:ext>
            </a:extLst>
          </p:cNvPr>
          <p:cNvSpPr/>
          <p:nvPr/>
        </p:nvSpPr>
        <p:spPr>
          <a:xfrm>
            <a:off x="747427" y="403814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6" name="Rechthoek 15">
            <a:extLst>
              <a:ext uri="{FF2B5EF4-FFF2-40B4-BE49-F238E27FC236}">
                <a16:creationId xmlns="" xmlns:a16="http://schemas.microsoft.com/office/drawing/2014/main" id="{F25FFA90-4175-354E-A426-C5298132EBD6}"/>
              </a:ext>
            </a:extLst>
          </p:cNvPr>
          <p:cNvSpPr/>
          <p:nvPr/>
        </p:nvSpPr>
        <p:spPr>
          <a:xfrm>
            <a:off x="3842454" y="4027505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7" name="Rechthoek 16">
            <a:extLst>
              <a:ext uri="{FF2B5EF4-FFF2-40B4-BE49-F238E27FC236}">
                <a16:creationId xmlns="" xmlns:a16="http://schemas.microsoft.com/office/drawing/2014/main" id="{27A97A75-87F9-5842-ADB1-199AB98BE305}"/>
              </a:ext>
            </a:extLst>
          </p:cNvPr>
          <p:cNvSpPr/>
          <p:nvPr/>
        </p:nvSpPr>
        <p:spPr>
          <a:xfrm>
            <a:off x="749930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18" name="Rechthoek 17">
            <a:extLst>
              <a:ext uri="{FF2B5EF4-FFF2-40B4-BE49-F238E27FC236}">
                <a16:creationId xmlns="" xmlns:a16="http://schemas.microsoft.com/office/drawing/2014/main" id="{CF758FA5-8E03-1D4A-B41E-0736F452DBBD}"/>
              </a:ext>
            </a:extLst>
          </p:cNvPr>
          <p:cNvSpPr/>
          <p:nvPr/>
        </p:nvSpPr>
        <p:spPr>
          <a:xfrm>
            <a:off x="3842454" y="5733221"/>
            <a:ext cx="2967573" cy="156188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562"/>
          </a:p>
        </p:txBody>
      </p:sp>
      <p:sp>
        <p:nvSpPr>
          <p:cNvPr id="26" name="Rechthoekige driehoek 25">
            <a:extLst>
              <a:ext uri="{FF2B5EF4-FFF2-40B4-BE49-F238E27FC236}">
                <a16:creationId xmlns="" xmlns:a16="http://schemas.microsoft.com/office/drawing/2014/main" id="{20223AAC-965D-EB43-B0D7-DBCDDB579D73}"/>
              </a:ext>
            </a:extLst>
          </p:cNvPr>
          <p:cNvSpPr/>
          <p:nvPr/>
        </p:nvSpPr>
        <p:spPr>
          <a:xfrm>
            <a:off x="3850418" y="3429529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94" b="1" dirty="0">
              <a:latin typeface="Klavika" panose="02000000000000000000" pitchFamily="2" charset="0"/>
            </a:endParaRPr>
          </a:p>
        </p:txBody>
      </p:sp>
      <p:sp>
        <p:nvSpPr>
          <p:cNvPr id="27" name="Rechthoekige driehoek 26">
            <a:extLst>
              <a:ext uri="{FF2B5EF4-FFF2-40B4-BE49-F238E27FC236}">
                <a16:creationId xmlns="" xmlns:a16="http://schemas.microsoft.com/office/drawing/2014/main" id="{DD762530-CE80-3A42-8444-C93EC9E4BF9D}"/>
              </a:ext>
            </a:extLst>
          </p:cNvPr>
          <p:cNvSpPr/>
          <p:nvPr/>
        </p:nvSpPr>
        <p:spPr>
          <a:xfrm>
            <a:off x="760715" y="5139217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8" name="Rechthoekige driehoek 27">
            <a:extLst>
              <a:ext uri="{FF2B5EF4-FFF2-40B4-BE49-F238E27FC236}">
                <a16:creationId xmlns="" xmlns:a16="http://schemas.microsoft.com/office/drawing/2014/main" id="{243D51D9-CF41-F149-A717-666854CF5ACA}"/>
              </a:ext>
            </a:extLst>
          </p:cNvPr>
          <p:cNvSpPr/>
          <p:nvPr/>
        </p:nvSpPr>
        <p:spPr>
          <a:xfrm>
            <a:off x="3851591" y="5138194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29" name="Rechthoekige driehoek 28">
            <a:extLst>
              <a:ext uri="{FF2B5EF4-FFF2-40B4-BE49-F238E27FC236}">
                <a16:creationId xmlns="" xmlns:a16="http://schemas.microsoft.com/office/drawing/2014/main" id="{761D1E02-34BC-2847-8F24-D16B30EDE71A}"/>
              </a:ext>
            </a:extLst>
          </p:cNvPr>
          <p:cNvSpPr/>
          <p:nvPr/>
        </p:nvSpPr>
        <p:spPr>
          <a:xfrm>
            <a:off x="749933" y="6838295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781" b="1" dirty="0">
              <a:latin typeface="Arial Narrow" panose="020B0606020202030204" pitchFamily="34" charset="0"/>
            </a:endParaRPr>
          </a:p>
        </p:txBody>
      </p:sp>
      <p:sp>
        <p:nvSpPr>
          <p:cNvPr id="31" name="Rechthoekige driehoek 30">
            <a:extLst>
              <a:ext uri="{FF2B5EF4-FFF2-40B4-BE49-F238E27FC236}">
                <a16:creationId xmlns="" xmlns:a16="http://schemas.microsoft.com/office/drawing/2014/main" id="{688A2E3C-C229-B143-AC3F-ACA18E6FD975}"/>
              </a:ext>
            </a:extLst>
          </p:cNvPr>
          <p:cNvSpPr/>
          <p:nvPr/>
        </p:nvSpPr>
        <p:spPr>
          <a:xfrm>
            <a:off x="3842460" y="6835771"/>
            <a:ext cx="449182" cy="449182"/>
          </a:xfrm>
          <a:prstGeom prst="rtTriangle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endParaRPr lang="nl-BE" sz="607" b="1" dirty="0">
              <a:latin typeface="Arial Narrow" panose="020B0606020202030204" pitchFamily="34" charset="0"/>
            </a:endParaRPr>
          </a:p>
        </p:txBody>
      </p:sp>
      <p:sp>
        <p:nvSpPr>
          <p:cNvPr id="37" name="Tekstvak 36">
            <a:extLst>
              <a:ext uri="{FF2B5EF4-FFF2-40B4-BE49-F238E27FC236}">
                <a16:creationId xmlns="" xmlns:a16="http://schemas.microsoft.com/office/drawing/2014/main" id="{78168E8F-B2E0-3A42-9A1D-71394A4BDB8D}"/>
              </a:ext>
            </a:extLst>
          </p:cNvPr>
          <p:cNvSpPr txBox="1"/>
          <p:nvPr/>
        </p:nvSpPr>
        <p:spPr>
          <a:xfrm>
            <a:off x="618809" y="1677948"/>
            <a:ext cx="6284791" cy="573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62" dirty="0">
                <a:latin typeface="Klavika Lt" panose="02000000000000000000" pitchFamily="50" charset="0"/>
              </a:rPr>
              <a:t>Perte de charge</a:t>
            </a:r>
            <a:r>
              <a:rPr lang="nl-BE" sz="1562" dirty="0">
                <a:latin typeface="Klavika Lt" panose="02000000000000000000" pitchFamily="50" charset="0"/>
              </a:rPr>
              <a:t> - drukverlies - </a:t>
            </a:r>
            <a:r>
              <a:rPr lang="nl-BE" sz="1562" dirty="0" err="1">
                <a:latin typeface="Klavika Lt" panose="02000000000000000000" pitchFamily="50" charset="0"/>
              </a:rPr>
              <a:t>Druckverlust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en-IE" sz="1562" dirty="0">
                <a:latin typeface="Klavika Lt" panose="02000000000000000000" pitchFamily="50" charset="0"/>
              </a:rPr>
              <a:t>pressure drop </a:t>
            </a:r>
            <a:r>
              <a:rPr lang="nl-BE" sz="1562" dirty="0">
                <a:latin typeface="Klavika Lt" panose="02000000000000000000" pitchFamily="50" charset="0"/>
              </a:rPr>
              <a:t>-</a:t>
            </a:r>
          </a:p>
          <a:p>
            <a:pPr algn="ctr"/>
            <a:r>
              <a:rPr lang="es-ES" sz="1562" dirty="0">
                <a:latin typeface="Klavika Lt" panose="02000000000000000000" pitchFamily="50" charset="0"/>
              </a:rPr>
              <a:t>pérdida de carga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pl-PL" sz="1562" dirty="0">
                <a:latin typeface="Klavika Lt" panose="02000000000000000000" pitchFamily="50" charset="0"/>
              </a:rPr>
              <a:t>spadek ciśnienia </a:t>
            </a:r>
            <a:r>
              <a:rPr lang="nl-BE" sz="1562" dirty="0">
                <a:latin typeface="Klavika Lt" panose="02000000000000000000" pitchFamily="50" charset="0"/>
              </a:rPr>
              <a:t>- </a:t>
            </a:r>
            <a:r>
              <a:rPr lang="ru-RU" sz="1562" dirty="0"/>
              <a:t>Потеря давления</a:t>
            </a:r>
            <a:r>
              <a:rPr lang="nl-BE" sz="1562" dirty="0">
                <a:latin typeface="Klavika Lt" panose="02000000000000000000" pitchFamily="50" charset="0"/>
              </a:rPr>
              <a:t> - </a:t>
            </a:r>
            <a:r>
              <a:rPr lang="pt-PT" sz="1562" dirty="0">
                <a:latin typeface="Klavika Lt" panose="02000000000000000000" pitchFamily="50" charset="0"/>
              </a:rPr>
              <a:t>perda de carga</a:t>
            </a:r>
            <a:endParaRPr lang="nl-BE" sz="1562" dirty="0">
              <a:latin typeface="Klavika Lt" panose="02000000000000000000" pitchFamily="50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9393" y="3683339"/>
            <a:ext cx="436338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5µm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03136" y="5398001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10µm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785283" y="538543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25µm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99326" y="7086574"/>
            <a:ext cx="503664" cy="2525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041" b="1" dirty="0">
                <a:solidFill>
                  <a:schemeClr val="bg1"/>
                </a:solidFill>
              </a:rPr>
              <a:t>50µm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781917" y="7109575"/>
            <a:ext cx="505267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b="1" dirty="0">
                <a:solidFill>
                  <a:schemeClr val="bg1"/>
                </a:solidFill>
              </a:rPr>
              <a:t>100µm</a:t>
            </a:r>
          </a:p>
        </p:txBody>
      </p:sp>
      <p:sp>
        <p:nvSpPr>
          <p:cNvPr id="3" name="TextBox 2"/>
          <p:cNvSpPr txBox="1"/>
          <p:nvPr/>
        </p:nvSpPr>
        <p:spPr>
          <a:xfrm rot="16200000">
            <a:off x="3431871" y="273795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038229" y="368228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4" name="TextBox 53"/>
          <p:cNvSpPr txBox="1"/>
          <p:nvPr/>
        </p:nvSpPr>
        <p:spPr>
          <a:xfrm rot="16200000">
            <a:off x="3432587" y="4442449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038946" y="538678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3428886" y="6138415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035246" y="7082747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2" name="TextBox 61"/>
          <p:cNvSpPr txBox="1"/>
          <p:nvPr/>
        </p:nvSpPr>
        <p:spPr>
          <a:xfrm rot="16200000">
            <a:off x="339100" y="4441726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945460" y="5386065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sp>
        <p:nvSpPr>
          <p:cNvPr id="64" name="TextBox 63"/>
          <p:cNvSpPr txBox="1"/>
          <p:nvPr/>
        </p:nvSpPr>
        <p:spPr>
          <a:xfrm rot="16200000">
            <a:off x="335399" y="6137693"/>
            <a:ext cx="105670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pressure drop (bar)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941759" y="7082031"/>
            <a:ext cx="635110" cy="2258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868" dirty="0"/>
              <a:t>flow (L/H)</a:t>
            </a:r>
          </a:p>
        </p:txBody>
      </p:sp>
      <p:graphicFrame>
        <p:nvGraphicFramePr>
          <p:cNvPr id="38" name="Diagramm 1">
            <a:extLst>
              <a:ext uri="{FF2B5EF4-FFF2-40B4-BE49-F238E27FC236}">
                <a16:creationId xmlns="" xmlns:a16="http://schemas.microsoft.com/office/drawing/2014/main" id="{00000000-0008-0000-0E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2399232"/>
              </p:ext>
            </p:extLst>
          </p:nvPr>
        </p:nvGraphicFramePr>
        <p:xfrm>
          <a:off x="3827718" y="1968491"/>
          <a:ext cx="2998810" cy="202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9" name="Diagramm 2">
            <a:extLst>
              <a:ext uri="{FF2B5EF4-FFF2-40B4-BE49-F238E27FC236}">
                <a16:creationId xmlns="" xmlns:a16="http://schemas.microsoft.com/office/drawing/2014/main" id="{00000000-0008-0000-0E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259642"/>
              </p:ext>
            </p:extLst>
          </p:nvPr>
        </p:nvGraphicFramePr>
        <p:xfrm>
          <a:off x="756045" y="3692489"/>
          <a:ext cx="2998810" cy="2009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5" name="Diagramm 7">
            <a:extLst>
              <a:ext uri="{FF2B5EF4-FFF2-40B4-BE49-F238E27FC236}">
                <a16:creationId xmlns="" xmlns:a16="http://schemas.microsoft.com/office/drawing/2014/main" id="{00000000-0008-0000-0E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6016976"/>
              </p:ext>
            </p:extLst>
          </p:nvPr>
        </p:nvGraphicFramePr>
        <p:xfrm>
          <a:off x="3835382" y="3677289"/>
          <a:ext cx="2998810" cy="2035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6" name="Diagramm 9">
            <a:extLst>
              <a:ext uri="{FF2B5EF4-FFF2-40B4-BE49-F238E27FC236}">
                <a16:creationId xmlns="" xmlns:a16="http://schemas.microsoft.com/office/drawing/2014/main" id="{00000000-0008-0000-0E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1340767"/>
              </p:ext>
            </p:extLst>
          </p:nvPr>
        </p:nvGraphicFramePr>
        <p:xfrm>
          <a:off x="744043" y="5359134"/>
          <a:ext cx="2998810" cy="207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47" name="Diagramm 9">
            <a:extLst>
              <a:ext uri="{FF2B5EF4-FFF2-40B4-BE49-F238E27FC236}">
                <a16:creationId xmlns="" xmlns:a16="http://schemas.microsoft.com/office/drawing/2014/main" id="{00000000-0008-0000-0E00-000008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5748014"/>
              </p:ext>
            </p:extLst>
          </p:nvPr>
        </p:nvGraphicFramePr>
        <p:xfrm>
          <a:off x="3841118" y="5398007"/>
          <a:ext cx="2998810" cy="1937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48" name="Image 4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49" y="9309509"/>
            <a:ext cx="1312420" cy="499645"/>
          </a:xfrm>
          <a:prstGeom prst="rect">
            <a:avLst/>
          </a:prstGeom>
        </p:spPr>
      </p:pic>
      <p:sp>
        <p:nvSpPr>
          <p:cNvPr id="50" name="Textfeld 14"/>
          <p:cNvSpPr txBox="1"/>
          <p:nvPr/>
        </p:nvSpPr>
        <p:spPr>
          <a:xfrm>
            <a:off x="2421459" y="9399092"/>
            <a:ext cx="4638192" cy="332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8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Hochstrasse</a:t>
            </a:r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 104d          	Tel. +32(0)87 59 83 30	www.cintropur.com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  <a:p>
            <a:r>
              <a:rPr lang="de-DE" sz="781" dirty="0">
                <a:solidFill>
                  <a:schemeClr val="tx1">
                    <a:lumMod val="50000"/>
                    <a:lumOff val="50000"/>
                  </a:schemeClr>
                </a:solidFill>
                <a:latin typeface="Klavika Lt" panose="02000000000000000000" pitchFamily="50" charset="0"/>
              </a:rPr>
              <a:t>B-4700 Eupen		Fax +32(0)87 59 84 40	info@cintropur.com</a:t>
            </a:r>
            <a:endParaRPr lang="fr-BE" sz="781" dirty="0">
              <a:solidFill>
                <a:schemeClr val="tx1">
                  <a:lumMod val="50000"/>
                  <a:lumOff val="50000"/>
                </a:schemeClr>
              </a:solidFill>
              <a:latin typeface="Klavika Lt" panose="02000000000000000000" pitchFamily="50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3DDF9-9CFF-4491-AAB5-C71104CB3D49}" type="slidenum">
              <a:rPr lang="nl-BE" smtClean="0"/>
              <a:t>1</a:t>
            </a:fld>
            <a:endParaRPr lang="nl-BE"/>
          </a:p>
        </p:txBody>
      </p:sp>
      <p:sp>
        <p:nvSpPr>
          <p:cNvPr id="49" name="ZoneTexte 48"/>
          <p:cNvSpPr txBox="1"/>
          <p:nvPr/>
        </p:nvSpPr>
        <p:spPr>
          <a:xfrm>
            <a:off x="5977118" y="9198795"/>
            <a:ext cx="833883" cy="2124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781" dirty="0">
                <a:latin typeface="Klavika Lt" panose="02000000000000000000" pitchFamily="50" charset="0"/>
              </a:rPr>
              <a:t>Version </a:t>
            </a:r>
            <a:r>
              <a:rPr lang="fr-BE" sz="781" dirty="0" smtClean="0">
                <a:latin typeface="Klavika Lt" panose="02000000000000000000" pitchFamily="50" charset="0"/>
              </a:rPr>
              <a:t>01.2020</a:t>
            </a:r>
            <a:endParaRPr lang="fr-BE" sz="781" dirty="0">
              <a:latin typeface="Klavika Lt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38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5574</TotalTime>
  <Words>83</Words>
  <Application>Microsoft Office PowerPoint</Application>
  <PresentationFormat>Personnalisé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Klavika</vt:lpstr>
      <vt:lpstr>Klavika Lt</vt:lpstr>
      <vt:lpstr>1_Conception personnalisée</vt:lpstr>
      <vt:lpstr>Office Theme</vt:lpstr>
      <vt:lpstr>Conception personnalisée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den Bruele Jo</dc:creator>
  <cp:lastModifiedBy>Germain Christine</cp:lastModifiedBy>
  <cp:revision>293</cp:revision>
  <cp:lastPrinted>2020-01-07T11:18:14Z</cp:lastPrinted>
  <dcterms:created xsi:type="dcterms:W3CDTF">2017-10-18T16:41:41Z</dcterms:created>
  <dcterms:modified xsi:type="dcterms:W3CDTF">2020-03-25T14:24:23Z</dcterms:modified>
</cp:coreProperties>
</file>