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84" r:id="rId2"/>
    <p:sldMasterId id="2147483696" r:id="rId3"/>
  </p:sldMasterIdLst>
  <p:notesMasterIdLst>
    <p:notesMasterId r:id="rId5"/>
  </p:notesMasterIdLst>
  <p:sldIdLst>
    <p:sldId id="302" r:id="rId4"/>
  </p:sldIdLst>
  <p:sldSz cx="7559675" cy="10691813"/>
  <p:notesSz cx="6797675" cy="9926638"/>
  <p:defaultTextStyle>
    <a:defPPr>
      <a:defRPr lang="nl-BE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C74"/>
    <a:srgbClr val="FF6600"/>
    <a:srgbClr val="DA003D"/>
    <a:srgbClr val="D9D9D9"/>
    <a:srgbClr val="B3FF00"/>
    <a:srgbClr val="F7A900"/>
    <a:srgbClr val="92D04F"/>
    <a:srgbClr val="FF4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86382"/>
  </p:normalViewPr>
  <p:slideViewPr>
    <p:cSldViewPr snapToGrid="0">
      <p:cViewPr varScale="1">
        <p:scale>
          <a:sx n="73" d="100"/>
          <a:sy n="73" d="100"/>
        </p:scale>
        <p:origin x="354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264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Users\jjja_home\Downloads\Pertes%20de%20charge%20TOUT%2009-2018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Users\jjja_home\Downloads\Pertes%20de%20charge%20TOUT%2009-2018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Users\jjja_home\Downloads\Pertes%20de%20charge%20TOUT%2009-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7414270456627298"/>
          <c:y val="0.23722670012171412"/>
          <c:w val="0.75197986062708788"/>
          <c:h val="0.53284766488877322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NW'!$O$189:$O$195</c:f>
              <c:numCache>
                <c:formatCode>General</c:formatCode>
                <c:ptCount val="7"/>
                <c:pt idx="0">
                  <c:v>500</c:v>
                </c:pt>
                <c:pt idx="1">
                  <c:v>1000</c:v>
                </c:pt>
                <c:pt idx="2">
                  <c:v>1500</c:v>
                </c:pt>
                <c:pt idx="3">
                  <c:v>2000</c:v>
                </c:pt>
                <c:pt idx="4">
                  <c:v>2500</c:v>
                </c:pt>
                <c:pt idx="5">
                  <c:v>3000</c:v>
                </c:pt>
                <c:pt idx="6">
                  <c:v>3500</c:v>
                </c:pt>
              </c:numCache>
            </c:numRef>
          </c:xVal>
          <c:yVal>
            <c:numRef>
              <c:f>'Daten NW'!$P$189:$P$195</c:f>
              <c:numCache>
                <c:formatCode>0.00</c:formatCode>
                <c:ptCount val="7"/>
                <c:pt idx="0" formatCode="General">
                  <c:v>0.04</c:v>
                </c:pt>
                <c:pt idx="1">
                  <c:v>0.05</c:v>
                </c:pt>
                <c:pt idx="2">
                  <c:v>0.06</c:v>
                </c:pt>
                <c:pt idx="3">
                  <c:v>0.08</c:v>
                </c:pt>
                <c:pt idx="4">
                  <c:v>0.1</c:v>
                </c:pt>
                <c:pt idx="5">
                  <c:v>0.12</c:v>
                </c:pt>
                <c:pt idx="6">
                  <c:v>0.14000000000000001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4002-6E4A-8613-C15DD3C430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1865728"/>
        <c:axId val="421866120"/>
      </c:scatterChart>
      <c:valAx>
        <c:axId val="421865728"/>
        <c:scaling>
          <c:orientation val="minMax"/>
          <c:max val="35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1866120"/>
        <c:crosses val="autoZero"/>
        <c:crossBetween val="midCat"/>
      </c:valAx>
      <c:valAx>
        <c:axId val="4218661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1865728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7506631299734748"/>
          <c:y val="0.23897058823529413"/>
          <c:w val="0.75066312997347484"/>
          <c:h val="0.5294117647058823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NW'!$K$189:$K$193</c:f>
              <c:numCache>
                <c:formatCode>General</c:formatCode>
                <c:ptCount val="5"/>
                <c:pt idx="0">
                  <c:v>500</c:v>
                </c:pt>
                <c:pt idx="1">
                  <c:v>1000</c:v>
                </c:pt>
                <c:pt idx="2">
                  <c:v>1500</c:v>
                </c:pt>
                <c:pt idx="3">
                  <c:v>2000</c:v>
                </c:pt>
                <c:pt idx="4">
                  <c:v>2500</c:v>
                </c:pt>
              </c:numCache>
            </c:numRef>
          </c:xVal>
          <c:yVal>
            <c:numRef>
              <c:f>'Daten NW'!$L$189:$L$193</c:f>
              <c:numCache>
                <c:formatCode>General</c:formatCode>
                <c:ptCount val="5"/>
                <c:pt idx="0">
                  <c:v>0.15</c:v>
                </c:pt>
                <c:pt idx="1">
                  <c:v>0.23</c:v>
                </c:pt>
                <c:pt idx="2">
                  <c:v>0.41</c:v>
                </c:pt>
                <c:pt idx="3">
                  <c:v>0.61</c:v>
                </c:pt>
                <c:pt idx="4">
                  <c:v>0.87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62E6-AE49-89BD-3445E78069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1867688"/>
        <c:axId val="422263680"/>
      </c:scatterChart>
      <c:valAx>
        <c:axId val="421867688"/>
        <c:scaling>
          <c:orientation val="minMax"/>
          <c:max val="25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2263680"/>
        <c:crosses val="autoZero"/>
        <c:crossBetween val="midCat"/>
      </c:valAx>
      <c:valAx>
        <c:axId val="42226368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1867688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7460362569141061"/>
          <c:y val="0.23809608980114541"/>
          <c:w val="0.75132469236910027"/>
          <c:h val="0.53113743109486289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NW'!$M$189:$M$194</c:f>
              <c:numCache>
                <c:formatCode>General</c:formatCode>
                <c:ptCount val="6"/>
                <c:pt idx="0">
                  <c:v>500</c:v>
                </c:pt>
                <c:pt idx="1">
                  <c:v>1000</c:v>
                </c:pt>
                <c:pt idx="2">
                  <c:v>1500</c:v>
                </c:pt>
                <c:pt idx="3">
                  <c:v>2000</c:v>
                </c:pt>
                <c:pt idx="4">
                  <c:v>2500</c:v>
                </c:pt>
                <c:pt idx="5">
                  <c:v>3000</c:v>
                </c:pt>
              </c:numCache>
            </c:numRef>
          </c:xVal>
          <c:yVal>
            <c:numRef>
              <c:f>'Daten NW'!$N$189:$N$194</c:f>
              <c:numCache>
                <c:formatCode>General</c:formatCode>
                <c:ptCount val="6"/>
                <c:pt idx="0">
                  <c:v>0.05</c:v>
                </c:pt>
                <c:pt idx="1">
                  <c:v>0.06</c:v>
                </c:pt>
                <c:pt idx="2">
                  <c:v>0.08</c:v>
                </c:pt>
                <c:pt idx="3">
                  <c:v>0.12</c:v>
                </c:pt>
                <c:pt idx="4">
                  <c:v>0.17</c:v>
                </c:pt>
                <c:pt idx="5">
                  <c:v>0.25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A5BC-1546-BB2F-A8F15FB6F5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2261720"/>
        <c:axId val="422262112"/>
      </c:scatterChart>
      <c:valAx>
        <c:axId val="422261720"/>
        <c:scaling>
          <c:orientation val="minMax"/>
          <c:max val="30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2262112"/>
        <c:crosses val="autoZero"/>
        <c:crossBetween val="midCat"/>
      </c:valAx>
      <c:valAx>
        <c:axId val="4222621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2261720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r">
              <a:defRPr sz="1300"/>
            </a:lvl1pPr>
          </a:lstStyle>
          <a:p>
            <a:fld id="{32CFB9A6-07D8-654B-9ACE-2FE734E169D7}" type="datetimeFigureOut">
              <a:rPr lang="nl-NL" smtClean="0"/>
              <a:t>25-3-2020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2" tIns="47766" rIns="95532" bIns="4776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532" tIns="47766" rIns="95532" bIns="47766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r">
              <a:defRPr sz="1300"/>
            </a:lvl1pPr>
          </a:lstStyle>
          <a:p>
            <a:fld id="{A1BC2769-C6CC-064A-AEF5-D183B71B235F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02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8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C2769-C6CC-064A-AEF5-D183B71B235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6005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1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308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830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499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7EA2-4382-430A-BA5B-178CD4805B9C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3696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ADBE-7529-4DEB-A967-7105F1F7F03F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698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E091-DA11-4CB1-A256-D86D9EFAC6D4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9280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B5DD-5319-4872-8BF4-359BA7DC233D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2309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AE1F-98FC-4E5A-924E-682844212BB2}" type="datetime1">
              <a:rPr lang="nl-BE" smtClean="0"/>
              <a:t>25/03/2020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18665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7CA2-EFE2-42C1-9FDE-2B3362CD273C}" type="datetime1">
              <a:rPr lang="nl-BE" smtClean="0"/>
              <a:t>25/03/2020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723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15BA-CE5D-45CB-9D46-D9B7A3A79E4F}" type="datetime1">
              <a:rPr lang="nl-BE" smtClean="0"/>
              <a:t>25/03/2020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82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9551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E748-D692-44D4-8262-5EDAA4215143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14271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8FDB-C3E2-4441-931E-E28BA2102AC2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323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1FA3-C990-48F4-9E4F-BF98A64677B2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630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16B2-FB18-454C-9B13-17EEE11FC3B3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7572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9835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7564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1862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4166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0732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124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75019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1593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120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64041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45364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9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222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38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571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944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642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780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20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759F-B43B-4932-B846-36CF99D89090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032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9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3.xml"/><Relationship Id="rId5" Type="http://schemas.openxmlformats.org/officeDocument/2006/relationships/image" Target="../media/image1.jpeg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Chart 7">
            <a:extLst>
              <a:ext uri="{FF2B5EF4-FFF2-40B4-BE49-F238E27FC236}">
                <a16:creationId xmlns="" xmlns:a16="http://schemas.microsoft.com/office/drawing/2014/main" id="{00000000-0008-0000-0600-00006F8C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2920034"/>
              </p:ext>
            </p:extLst>
          </p:nvPr>
        </p:nvGraphicFramePr>
        <p:xfrm>
          <a:off x="672946" y="3681564"/>
          <a:ext cx="3095027" cy="1939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8" name="Chart 1">
            <a:extLst>
              <a:ext uri="{FF2B5EF4-FFF2-40B4-BE49-F238E27FC236}">
                <a16:creationId xmlns="" xmlns:a16="http://schemas.microsoft.com/office/drawing/2014/main" id="{00000000-0008-0000-0600-00006C8C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4738270"/>
              </p:ext>
            </p:extLst>
          </p:nvPr>
        </p:nvGraphicFramePr>
        <p:xfrm>
          <a:off x="625449" y="1961534"/>
          <a:ext cx="3141780" cy="1995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98" y="962909"/>
            <a:ext cx="1911071" cy="519174"/>
          </a:xfrm>
          <a:prstGeom prst="rect">
            <a:avLst/>
          </a:prstGeom>
        </p:spPr>
      </p:pic>
      <p:sp>
        <p:nvSpPr>
          <p:cNvPr id="9" name="Rechthoek 14">
            <a:extLst>
              <a:ext uri="{FF2B5EF4-FFF2-40B4-BE49-F238E27FC236}">
                <a16:creationId xmlns="" xmlns:a16="http://schemas.microsoft.com/office/drawing/2014/main" id="{E37F7F22-1163-A549-854F-03BD9474AAA1}"/>
              </a:ext>
            </a:extLst>
          </p:cNvPr>
          <p:cNvSpPr/>
          <p:nvPr/>
        </p:nvSpPr>
        <p:spPr>
          <a:xfrm>
            <a:off x="2646058" y="959933"/>
            <a:ext cx="4261630" cy="519174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3124" dirty="0">
                <a:latin typeface="Klavika Lt" panose="02000000000000000000" pitchFamily="50" charset="0"/>
              </a:rPr>
              <a:t>NW25 TE-CTN 1”</a:t>
            </a:r>
            <a:endParaRPr lang="nl-NL" sz="1562" dirty="0">
              <a:latin typeface="Klavika Lt" panose="02000000000000000000" pitchFamily="50" charset="0"/>
            </a:endParaRPr>
          </a:p>
        </p:txBody>
      </p:sp>
      <p:sp>
        <p:nvSpPr>
          <p:cNvPr id="6" name="Rechthoek 5">
            <a:extLst>
              <a:ext uri="{FF2B5EF4-FFF2-40B4-BE49-F238E27FC236}">
                <a16:creationId xmlns="" xmlns:a16="http://schemas.microsoft.com/office/drawing/2014/main" id="{81115868-34EE-7E46-9426-192C737AFE4D}"/>
              </a:ext>
            </a:extLst>
          </p:cNvPr>
          <p:cNvSpPr/>
          <p:nvPr/>
        </p:nvSpPr>
        <p:spPr>
          <a:xfrm>
            <a:off x="749930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4" name="Rechthoek 13">
            <a:extLst>
              <a:ext uri="{FF2B5EF4-FFF2-40B4-BE49-F238E27FC236}">
                <a16:creationId xmlns="" xmlns:a16="http://schemas.microsoft.com/office/drawing/2014/main" id="{E918EAC2-3370-9447-975D-BF9E9300D1D2}"/>
              </a:ext>
            </a:extLst>
          </p:cNvPr>
          <p:cNvSpPr/>
          <p:nvPr/>
        </p:nvSpPr>
        <p:spPr>
          <a:xfrm>
            <a:off x="3842454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5" name="Rechthoek 14">
            <a:extLst>
              <a:ext uri="{FF2B5EF4-FFF2-40B4-BE49-F238E27FC236}">
                <a16:creationId xmlns="" xmlns:a16="http://schemas.microsoft.com/office/drawing/2014/main" id="{34EE8F4A-6BE1-1249-8671-167D2D42A9F3}"/>
              </a:ext>
            </a:extLst>
          </p:cNvPr>
          <p:cNvSpPr/>
          <p:nvPr/>
        </p:nvSpPr>
        <p:spPr>
          <a:xfrm>
            <a:off x="747427" y="403814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37" name="Tekstvak 36">
            <a:extLst>
              <a:ext uri="{FF2B5EF4-FFF2-40B4-BE49-F238E27FC236}">
                <a16:creationId xmlns="" xmlns:a16="http://schemas.microsoft.com/office/drawing/2014/main" id="{78168E8F-B2E0-3A42-9A1D-71394A4BDB8D}"/>
              </a:ext>
            </a:extLst>
          </p:cNvPr>
          <p:cNvSpPr txBox="1"/>
          <p:nvPr/>
        </p:nvSpPr>
        <p:spPr>
          <a:xfrm>
            <a:off x="625451" y="1677948"/>
            <a:ext cx="6278149" cy="573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62" dirty="0">
                <a:latin typeface="Klavika Lt" panose="02000000000000000000" pitchFamily="50" charset="0"/>
              </a:rPr>
              <a:t>Perte de charge</a:t>
            </a:r>
            <a:r>
              <a:rPr lang="nl-BE" sz="1562" dirty="0">
                <a:latin typeface="Klavika Lt" panose="02000000000000000000" pitchFamily="50" charset="0"/>
              </a:rPr>
              <a:t> - drukverlies - </a:t>
            </a:r>
            <a:r>
              <a:rPr lang="nl-BE" sz="1562" dirty="0" err="1">
                <a:latin typeface="Klavika Lt" panose="02000000000000000000" pitchFamily="50" charset="0"/>
              </a:rPr>
              <a:t>Druckverlust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en-IE" sz="1562" dirty="0">
                <a:latin typeface="Klavika Lt" panose="02000000000000000000" pitchFamily="50" charset="0"/>
              </a:rPr>
              <a:t>pressure drop </a:t>
            </a:r>
            <a:r>
              <a:rPr lang="nl-BE" sz="1562" dirty="0">
                <a:latin typeface="Klavika Lt" panose="02000000000000000000" pitchFamily="50" charset="0"/>
              </a:rPr>
              <a:t>-</a:t>
            </a:r>
          </a:p>
          <a:p>
            <a:pPr algn="ctr"/>
            <a:r>
              <a:rPr lang="es-ES" sz="1562" dirty="0">
                <a:latin typeface="Klavika Lt" panose="02000000000000000000" pitchFamily="50" charset="0"/>
              </a:rPr>
              <a:t>pérdida de carga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pl-PL" sz="1562" dirty="0">
                <a:latin typeface="Klavika Lt" panose="02000000000000000000" pitchFamily="50" charset="0"/>
              </a:rPr>
              <a:t>spadek ciśnienia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ru-RU" sz="1562" dirty="0"/>
              <a:t>Потеря давления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pt-PT" sz="1562" dirty="0">
                <a:latin typeface="Klavika Lt" panose="02000000000000000000" pitchFamily="50" charset="0"/>
              </a:rPr>
              <a:t>perda de carga</a:t>
            </a:r>
            <a:endParaRPr lang="nl-BE" sz="1562" dirty="0">
              <a:latin typeface="Klavika Lt" panose="02000000000000000000" pitchFamily="50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785283" y="538543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25µm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3431871" y="273795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038229" y="368228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0" name="TextBox 59"/>
          <p:cNvSpPr txBox="1"/>
          <p:nvPr/>
        </p:nvSpPr>
        <p:spPr>
          <a:xfrm rot="16200000">
            <a:off x="338383" y="2737231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944743" y="3681569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2" name="TextBox 61"/>
          <p:cNvSpPr txBox="1"/>
          <p:nvPr/>
        </p:nvSpPr>
        <p:spPr>
          <a:xfrm rot="16200000">
            <a:off x="339100" y="444172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945460" y="538606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49" name="TextBox 60">
            <a:extLst>
              <a:ext uri="{FF2B5EF4-FFF2-40B4-BE49-F238E27FC236}">
                <a16:creationId xmlns="" xmlns:a16="http://schemas.microsoft.com/office/drawing/2014/main" id="{0AC2B2B7-539F-B44E-87B3-F790C6A23F38}"/>
              </a:ext>
            </a:extLst>
          </p:cNvPr>
          <p:cNvSpPr txBox="1"/>
          <p:nvPr/>
        </p:nvSpPr>
        <p:spPr>
          <a:xfrm>
            <a:off x="2798477" y="3674851"/>
            <a:ext cx="938077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r>
              <a:rPr lang="nl-BE" sz="868" dirty="0">
                <a:solidFill>
                  <a:schemeClr val="bg1"/>
                </a:solidFill>
              </a:rPr>
              <a:t>activated carbon</a:t>
            </a:r>
          </a:p>
        </p:txBody>
      </p:sp>
      <p:graphicFrame>
        <p:nvGraphicFramePr>
          <p:cNvPr id="50" name="Chart 6">
            <a:extLst>
              <a:ext uri="{FF2B5EF4-FFF2-40B4-BE49-F238E27FC236}">
                <a16:creationId xmlns="" xmlns:a16="http://schemas.microsoft.com/office/drawing/2014/main" id="{00000000-0008-0000-0600-00006E8C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2933442"/>
              </p:ext>
            </p:extLst>
          </p:nvPr>
        </p:nvGraphicFramePr>
        <p:xfrm>
          <a:off x="3890576" y="1983900"/>
          <a:ext cx="2935426" cy="1918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1" name="TextBox 60">
            <a:extLst>
              <a:ext uri="{FF2B5EF4-FFF2-40B4-BE49-F238E27FC236}">
                <a16:creationId xmlns="" xmlns:a16="http://schemas.microsoft.com/office/drawing/2014/main" id="{24F7F565-AE2B-CA41-92D1-78E4BF1B59BF}"/>
              </a:ext>
            </a:extLst>
          </p:cNvPr>
          <p:cNvSpPr txBox="1"/>
          <p:nvPr/>
        </p:nvSpPr>
        <p:spPr>
          <a:xfrm>
            <a:off x="3264793" y="5393961"/>
            <a:ext cx="473206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r>
              <a:rPr lang="nl-BE" sz="868" dirty="0">
                <a:solidFill>
                  <a:schemeClr val="bg1"/>
                </a:solidFill>
              </a:rPr>
              <a:t>empty</a:t>
            </a:r>
          </a:p>
        </p:txBody>
      </p:sp>
      <p:sp>
        <p:nvSpPr>
          <p:cNvPr id="52" name="TextBox 60">
            <a:extLst>
              <a:ext uri="{FF2B5EF4-FFF2-40B4-BE49-F238E27FC236}">
                <a16:creationId xmlns="" xmlns:a16="http://schemas.microsoft.com/office/drawing/2014/main" id="{8D81020B-DA5F-F14E-A1D5-E8FF6C0CA2BD}"/>
              </a:ext>
            </a:extLst>
          </p:cNvPr>
          <p:cNvSpPr txBox="1"/>
          <p:nvPr/>
        </p:nvSpPr>
        <p:spPr>
          <a:xfrm>
            <a:off x="6316752" y="3687968"/>
            <a:ext cx="522900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r>
              <a:rPr lang="nl-BE" sz="868" dirty="0">
                <a:solidFill>
                  <a:schemeClr val="bg1"/>
                </a:solidFill>
              </a:rPr>
              <a:t>siliphos</a:t>
            </a: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49" y="9309509"/>
            <a:ext cx="1312420" cy="499645"/>
          </a:xfrm>
          <a:prstGeom prst="rect">
            <a:avLst/>
          </a:prstGeom>
        </p:spPr>
      </p:pic>
      <p:sp>
        <p:nvSpPr>
          <p:cNvPr id="25" name="Textfeld 14"/>
          <p:cNvSpPr txBox="1"/>
          <p:nvPr/>
        </p:nvSpPr>
        <p:spPr>
          <a:xfrm>
            <a:off x="2421459" y="9399092"/>
            <a:ext cx="4638192" cy="332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8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Hochstrasse</a:t>
            </a:r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 104d          	Tel. +32(0)87 59 83 30	www.cintropur.com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  <a:p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B-4700 Eupen		Fax +32(0)87 59 84 40	info@cintropur.com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1</a:t>
            </a:fld>
            <a:endParaRPr lang="nl-BE"/>
          </a:p>
        </p:txBody>
      </p:sp>
      <p:sp>
        <p:nvSpPr>
          <p:cNvPr id="27" name="ZoneTexte 26"/>
          <p:cNvSpPr txBox="1"/>
          <p:nvPr/>
        </p:nvSpPr>
        <p:spPr>
          <a:xfrm>
            <a:off x="5977118" y="9198795"/>
            <a:ext cx="833883" cy="212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81" dirty="0">
                <a:latin typeface="Klavika Lt" panose="02000000000000000000" pitchFamily="50" charset="0"/>
              </a:rPr>
              <a:t>Version </a:t>
            </a:r>
            <a:r>
              <a:rPr lang="fr-BE" sz="781" dirty="0" smtClean="0">
                <a:latin typeface="Klavika Lt" panose="02000000000000000000" pitchFamily="50" charset="0"/>
              </a:rPr>
              <a:t>01.2020</a:t>
            </a:r>
            <a:endParaRPr lang="fr-BE" sz="781" dirty="0">
              <a:latin typeface="Klavika L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78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5574</TotalTime>
  <Words>66</Words>
  <Application>Microsoft Office PowerPoint</Application>
  <PresentationFormat>Personnalisé</PresentationFormat>
  <Paragraphs>18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Klavika Lt</vt:lpstr>
      <vt:lpstr>1_Conception personnalisée</vt:lpstr>
      <vt:lpstr>Office Theme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den Bruele Jo</dc:creator>
  <cp:lastModifiedBy>Germain Christine</cp:lastModifiedBy>
  <cp:revision>292</cp:revision>
  <cp:lastPrinted>2020-01-07T11:18:14Z</cp:lastPrinted>
  <dcterms:created xsi:type="dcterms:W3CDTF">2017-10-18T16:41:41Z</dcterms:created>
  <dcterms:modified xsi:type="dcterms:W3CDTF">2020-03-25T14:20:32Z</dcterms:modified>
</cp:coreProperties>
</file>